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4"/>
  </p:sldMasterIdLst>
  <p:sldIdLst>
    <p:sldId id="256" r:id="rId5"/>
    <p:sldId id="259" r:id="rId6"/>
    <p:sldId id="257" r:id="rId7"/>
    <p:sldId id="258" r:id="rId8"/>
    <p:sldId id="260" r:id="rId9"/>
    <p:sldId id="264" r:id="rId10"/>
    <p:sldId id="26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26728A4-0314-4CF8-876E-C89A6B930913}" v="9" dt="2020-09-30T07:04:34.427"/>
    <p1510:client id="{FBBC8B52-6335-479B-8EAA-3DF108356E1B}" v="4" dt="2020-09-30T07:06:21.45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519"/>
    <p:restoredTop sz="96208"/>
  </p:normalViewPr>
  <p:slideViewPr>
    <p:cSldViewPr snapToGrid="0" snapToObjects="1">
      <p:cViewPr varScale="1">
        <p:scale>
          <a:sx n="123" d="100"/>
          <a:sy n="123" d="100"/>
        </p:scale>
        <p:origin x="200" y="7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de-DE"/>
              <a:t>Mastertitelformat bearbeiten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smtClean="0"/>
              <a:t>1/16/24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942361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e Placeholder 3"/>
          <p:cNvSpPr>
            <a:spLocks noGrp="1"/>
          </p:cNvSpPr>
          <p:nvPr>
            <p:ph type="dt" sz="half" idx="10"/>
          </p:nvPr>
        </p:nvSpPr>
        <p:spPr/>
        <p:txBody>
          <a:bodyPr/>
          <a:lstStyle/>
          <a:p>
            <a:fld id="{87157CC2-0FC8-4686-B024-99790E0F5162}" type="datetimeFigureOut">
              <a:rPr lang="en-US" smtClean="0"/>
              <a:t>1/16/24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536256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smtClean="0"/>
              <a:t>1/16/24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358651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smtClean="0"/>
              <a:t>1/16/24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405082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de-DE"/>
              <a:t>Mastertitelformat bearbeiten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smtClean="0"/>
              <a:t>1/16/24</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43559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smtClean="0"/>
              <a:t>1/16/24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249378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Vergleich">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smtClean="0"/>
              <a:t>1/16/24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a:p>
        </p:txBody>
      </p:sp>
      <p:sp>
        <p:nvSpPr>
          <p:cNvPr id="10" name="Title 9"/>
          <p:cNvSpPr>
            <a:spLocks noGrp="1"/>
          </p:cNvSpPr>
          <p:nvPr>
            <p:ph type="title"/>
          </p:nvPr>
        </p:nvSpPr>
        <p:spPr/>
        <p:txBody>
          <a:bodyPr/>
          <a:lstStyle/>
          <a:p>
            <a:r>
              <a:rPr lang="de-DE"/>
              <a:t>Mastertitelformat bearbeiten</a:t>
            </a:r>
            <a:endParaRPr lang="en-US" dirty="0"/>
          </a:p>
        </p:txBody>
      </p:sp>
    </p:spTree>
    <p:extLst>
      <p:ext uri="{BB962C8B-B14F-4D97-AF65-F5344CB8AC3E}">
        <p14:creationId xmlns:p14="http://schemas.microsoft.com/office/powerpoint/2010/main" val="1072378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Nur Titel">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77919A6-33EB-49BD-A62F-1FA56B9F9712}" type="datetimeFigureOut">
              <a:rPr lang="en-US" smtClean="0"/>
              <a:t>1/16/24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a:p>
        </p:txBody>
      </p:sp>
      <p:sp>
        <p:nvSpPr>
          <p:cNvPr id="6" name="Title 5"/>
          <p:cNvSpPr>
            <a:spLocks noGrp="1"/>
          </p:cNvSpPr>
          <p:nvPr>
            <p:ph type="title"/>
          </p:nvPr>
        </p:nvSpPr>
        <p:spPr/>
        <p:txBody>
          <a:bodyPr/>
          <a:lstStyle/>
          <a:p>
            <a:r>
              <a:rPr lang="de-DE"/>
              <a:t>Mastertitelformat bearbeiten</a:t>
            </a:r>
            <a:endParaRPr lang="en-US"/>
          </a:p>
        </p:txBody>
      </p:sp>
    </p:spTree>
    <p:extLst>
      <p:ext uri="{BB962C8B-B14F-4D97-AF65-F5344CB8AC3E}">
        <p14:creationId xmlns:p14="http://schemas.microsoft.com/office/powerpoint/2010/main" val="3681886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smtClean="0"/>
              <a:t>1/16/24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92262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de-DE"/>
              <a:t>Mastertitelformat bearbeiten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DA16AA21-1863-4931-97CB-99D0A168701B}" type="datetimeFigureOut">
              <a:rPr lang="en-US" smtClean="0"/>
              <a:t>1/16/24</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483897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de-DE"/>
              <a:t>Mastertitelformat bearbeiten</a:t>
            </a:r>
            <a:endParaRPr lang="en-US" dirty="0"/>
          </a:p>
        </p:txBody>
      </p:sp>
      <p:sp>
        <p:nvSpPr>
          <p:cNvPr id="3" name="Picture Placeholder 2"/>
          <p:cNvSpPr>
            <a:spLocks noGrp="1"/>
          </p:cNvSpPr>
          <p:nvPr>
            <p:ph type="pic" idx="1"/>
          </p:nvPr>
        </p:nvSpPr>
        <p:spPr>
          <a:xfrm>
            <a:off x="0" y="0"/>
            <a:ext cx="8303740"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3772C379-9A7C-4C87-A116-CBE9F58B04C5}" type="datetimeFigureOut">
              <a:rPr lang="en-US" smtClean="0"/>
              <a:t>1/16/24</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216615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smtClean="0"/>
              <a:t>1/16/24</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77551537"/>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pasch-net.de/de/lernmaterial/sternchentexte/alternative-bildungskonzepte.html#tip-inhalt-21554168" TargetMode="External"/><Relationship Id="rId2" Type="http://schemas.openxmlformats.org/officeDocument/2006/relationships/hyperlink" Target="https://www.pasch-net.de/de/lernmaterial/sternchentexte/alternative-bildungskonzepte.html#tip-inhalt-21554167" TargetMode="External"/><Relationship Id="rId1" Type="http://schemas.openxmlformats.org/officeDocument/2006/relationships/slideLayout" Target="../slideLayouts/slideLayout4.xml"/><Relationship Id="rId6" Type="http://schemas.openxmlformats.org/officeDocument/2006/relationships/hyperlink" Target="https://www.pasch-net.de/de/lernmaterial/sternchentexte/alternative-bildungskonzepte.html#tip-inhalt-21554173" TargetMode="External"/><Relationship Id="rId5" Type="http://schemas.openxmlformats.org/officeDocument/2006/relationships/hyperlink" Target="https://www.pasch-net.de/de/lernmaterial/sternchentexte/alternative-bildungskonzepte.html#tip-inhalt-21554171" TargetMode="External"/><Relationship Id="rId4" Type="http://schemas.openxmlformats.org/officeDocument/2006/relationships/hyperlink" Target="https://www.pasch-net.de/de/lernmaterial/sternchentexte/alternative-bildungskonzepte.html#tip-inhalt-21554169"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7ECB0B-6A69-C745-8AE4-BA44C7620558}"/>
              </a:ext>
            </a:extLst>
          </p:cNvPr>
          <p:cNvSpPr>
            <a:spLocks noGrp="1"/>
          </p:cNvSpPr>
          <p:nvPr>
            <p:ph type="ctrTitle"/>
          </p:nvPr>
        </p:nvSpPr>
        <p:spPr>
          <a:xfrm>
            <a:off x="11065545" y="1803633"/>
            <a:ext cx="56607" cy="459845"/>
          </a:xfrm>
        </p:spPr>
        <p:txBody>
          <a:bodyPr/>
          <a:lstStyle/>
          <a:p>
            <a:endParaRPr lang="de-IE" sz="6600" dirty="0">
              <a:latin typeface="Rockwell Condensed"/>
            </a:endParaRPr>
          </a:p>
        </p:txBody>
      </p:sp>
      <p:sp>
        <p:nvSpPr>
          <p:cNvPr id="3" name="Untertitel 2">
            <a:extLst>
              <a:ext uri="{FF2B5EF4-FFF2-40B4-BE49-F238E27FC236}">
                <a16:creationId xmlns:a16="http://schemas.microsoft.com/office/drawing/2014/main" id="{C5EB83EE-2EB6-9F49-A757-39273DD9ADE8}"/>
              </a:ext>
            </a:extLst>
          </p:cNvPr>
          <p:cNvSpPr>
            <a:spLocks noGrp="1"/>
          </p:cNvSpPr>
          <p:nvPr>
            <p:ph type="subTitle" idx="1"/>
          </p:nvPr>
        </p:nvSpPr>
        <p:spPr/>
        <p:txBody>
          <a:bodyPr>
            <a:normAutofit/>
          </a:bodyPr>
          <a:lstStyle/>
          <a:p>
            <a:pPr algn="ctr"/>
            <a:r>
              <a:rPr lang="de-IE" sz="6600" dirty="0"/>
              <a:t>DSD 2</a:t>
            </a:r>
          </a:p>
        </p:txBody>
      </p:sp>
      <p:sp>
        <p:nvSpPr>
          <p:cNvPr id="4" name="TextBox 3">
            <a:extLst>
              <a:ext uri="{FF2B5EF4-FFF2-40B4-BE49-F238E27FC236}">
                <a16:creationId xmlns:a16="http://schemas.microsoft.com/office/drawing/2014/main" id="{2BE4164E-CFF7-D340-92C4-C12C0A2DF7F2}"/>
              </a:ext>
            </a:extLst>
          </p:cNvPr>
          <p:cNvSpPr txBox="1"/>
          <p:nvPr/>
        </p:nvSpPr>
        <p:spPr>
          <a:xfrm>
            <a:off x="1072195" y="2797478"/>
            <a:ext cx="9764389" cy="1114739"/>
          </a:xfrm>
          <a:prstGeom prst="rect">
            <a:avLst/>
          </a:prstGeom>
          <a:noFill/>
        </p:spPr>
        <p:txBody>
          <a:bodyPr wrap="square" lIns="91440" tIns="45720" rIns="91440" bIns="45720" rtlCol="0" anchor="t">
            <a:spAutoFit/>
          </a:bodyPr>
          <a:lstStyle/>
          <a:p>
            <a:r>
              <a:rPr lang="en-US" sz="6600" dirty="0" err="1"/>
              <a:t>Textzusammenfassung</a:t>
            </a:r>
          </a:p>
        </p:txBody>
      </p:sp>
      <p:sp>
        <p:nvSpPr>
          <p:cNvPr id="5" name="TextBox 4">
            <a:extLst>
              <a:ext uri="{FF2B5EF4-FFF2-40B4-BE49-F238E27FC236}">
                <a16:creationId xmlns:a16="http://schemas.microsoft.com/office/drawing/2014/main" id="{53B87220-C7AC-4558-A0B2-3DDDF254F1FF}"/>
              </a:ext>
            </a:extLst>
          </p:cNvPr>
          <p:cNvSpPr txBox="1"/>
          <p:nvPr/>
        </p:nvSpPr>
        <p:spPr>
          <a:xfrm>
            <a:off x="4724400" y="3200399"/>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a:t>Click to add text</a:t>
            </a:r>
          </a:p>
        </p:txBody>
      </p:sp>
    </p:spTree>
    <p:extLst>
      <p:ext uri="{BB962C8B-B14F-4D97-AF65-F5344CB8AC3E}">
        <p14:creationId xmlns:p14="http://schemas.microsoft.com/office/powerpoint/2010/main" val="3845695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1BA24DA6-3F9E-D94F-BED4-BE7C0A9ABBE7}"/>
              </a:ext>
            </a:extLst>
          </p:cNvPr>
          <p:cNvSpPr>
            <a:spLocks noGrp="1"/>
          </p:cNvSpPr>
          <p:nvPr>
            <p:ph type="body" idx="1"/>
          </p:nvPr>
        </p:nvSpPr>
        <p:spPr>
          <a:xfrm>
            <a:off x="174171" y="1643743"/>
            <a:ext cx="5647509" cy="1044593"/>
          </a:xfrm>
        </p:spPr>
        <p:txBody>
          <a:bodyPr>
            <a:normAutofit/>
          </a:bodyPr>
          <a:lstStyle/>
          <a:p>
            <a:endParaRPr lang="de-DE" sz="1200" dirty="0"/>
          </a:p>
          <a:p>
            <a:r>
              <a:rPr lang="de-DE" sz="1200" dirty="0"/>
              <a:t>(Michael Reschke, Wikimedia)</a:t>
            </a:r>
          </a:p>
          <a:p>
            <a:endParaRPr lang="de-IE" sz="1200" dirty="0"/>
          </a:p>
        </p:txBody>
      </p:sp>
      <p:pic>
        <p:nvPicPr>
          <p:cNvPr id="7" name="Inhaltsplatzhalter 6">
            <a:extLst>
              <a:ext uri="{FF2B5EF4-FFF2-40B4-BE49-F238E27FC236}">
                <a16:creationId xmlns:a16="http://schemas.microsoft.com/office/drawing/2014/main" id="{069924C8-F956-DA40-8DB5-A61CF321B579}"/>
              </a:ext>
            </a:extLst>
          </p:cNvPr>
          <p:cNvPicPr>
            <a:picLocks noGrp="1" noChangeAspect="1"/>
          </p:cNvPicPr>
          <p:nvPr>
            <p:ph sz="half" idx="2"/>
          </p:nvPr>
        </p:nvPicPr>
        <p:blipFill>
          <a:blip r:embed="rId2"/>
          <a:stretch>
            <a:fillRect/>
          </a:stretch>
        </p:blipFill>
        <p:spPr>
          <a:xfrm>
            <a:off x="3099019" y="2048256"/>
            <a:ext cx="6530409" cy="4200056"/>
          </a:xfrm>
          <a:prstGeom prst="rect">
            <a:avLst/>
          </a:prstGeom>
        </p:spPr>
      </p:pic>
      <p:sp>
        <p:nvSpPr>
          <p:cNvPr id="4" name="Textplatzhalter 3">
            <a:extLst>
              <a:ext uri="{FF2B5EF4-FFF2-40B4-BE49-F238E27FC236}">
                <a16:creationId xmlns:a16="http://schemas.microsoft.com/office/drawing/2014/main" id="{CBD9C664-5CED-2945-A8DF-1C0B3599E4FB}"/>
              </a:ext>
            </a:extLst>
          </p:cNvPr>
          <p:cNvSpPr>
            <a:spLocks noGrp="1"/>
          </p:cNvSpPr>
          <p:nvPr>
            <p:ph type="body" sz="quarter" idx="3"/>
          </p:nvPr>
        </p:nvSpPr>
        <p:spPr/>
        <p:txBody>
          <a:bodyPr/>
          <a:lstStyle/>
          <a:p>
            <a:endParaRPr lang="de-IE" dirty="0"/>
          </a:p>
        </p:txBody>
      </p:sp>
      <p:sp>
        <p:nvSpPr>
          <p:cNvPr id="5" name="Inhaltsplatzhalter 4">
            <a:extLst>
              <a:ext uri="{FF2B5EF4-FFF2-40B4-BE49-F238E27FC236}">
                <a16:creationId xmlns:a16="http://schemas.microsoft.com/office/drawing/2014/main" id="{3D833766-38D1-F94C-B1FE-DB9C23C418CB}"/>
              </a:ext>
            </a:extLst>
          </p:cNvPr>
          <p:cNvSpPr>
            <a:spLocks noGrp="1"/>
          </p:cNvSpPr>
          <p:nvPr>
            <p:ph sz="quarter" idx="4"/>
          </p:nvPr>
        </p:nvSpPr>
        <p:spPr>
          <a:xfrm>
            <a:off x="10210800" y="2743200"/>
            <a:ext cx="908304" cy="3291840"/>
          </a:xfrm>
        </p:spPr>
        <p:txBody>
          <a:bodyPr/>
          <a:lstStyle/>
          <a:p>
            <a:endParaRPr lang="de-IE" dirty="0"/>
          </a:p>
        </p:txBody>
      </p:sp>
      <p:sp>
        <p:nvSpPr>
          <p:cNvPr id="6" name="Titel 5">
            <a:extLst>
              <a:ext uri="{FF2B5EF4-FFF2-40B4-BE49-F238E27FC236}">
                <a16:creationId xmlns:a16="http://schemas.microsoft.com/office/drawing/2014/main" id="{9C926BD1-3069-A74B-A540-C6682F08E0E1}"/>
              </a:ext>
            </a:extLst>
          </p:cNvPr>
          <p:cNvSpPr>
            <a:spLocks noGrp="1"/>
          </p:cNvSpPr>
          <p:nvPr>
            <p:ph type="title"/>
          </p:nvPr>
        </p:nvSpPr>
        <p:spPr/>
        <p:txBody>
          <a:bodyPr/>
          <a:lstStyle/>
          <a:p>
            <a:r>
              <a:rPr lang="de-IE" dirty="0"/>
              <a:t>1. Methode: Die 5-Schritt-Lesemethode</a:t>
            </a:r>
          </a:p>
        </p:txBody>
      </p:sp>
    </p:spTree>
    <p:extLst>
      <p:ext uri="{BB962C8B-B14F-4D97-AF65-F5344CB8AC3E}">
        <p14:creationId xmlns:p14="http://schemas.microsoft.com/office/powerpoint/2010/main" val="25173846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FCFF178-8D1A-9647-B2B0-759BB762993D}"/>
              </a:ext>
            </a:extLst>
          </p:cNvPr>
          <p:cNvSpPr>
            <a:spLocks noGrp="1"/>
          </p:cNvSpPr>
          <p:nvPr>
            <p:ph type="title"/>
          </p:nvPr>
        </p:nvSpPr>
        <p:spPr>
          <a:xfrm>
            <a:off x="1069848" y="484632"/>
            <a:ext cx="10058400" cy="984939"/>
          </a:xfrm>
        </p:spPr>
        <p:txBody>
          <a:bodyPr>
            <a:noAutofit/>
          </a:bodyPr>
          <a:lstStyle/>
          <a:p>
            <a:br>
              <a:rPr lang="de-DE" sz="2800" dirty="0"/>
            </a:br>
            <a:br>
              <a:rPr lang="de-DE" dirty="0"/>
            </a:br>
            <a:r>
              <a:rPr lang="de-IE" sz="2800" dirty="0"/>
              <a:t>2. Methode: </a:t>
            </a:r>
            <a:r>
              <a:rPr lang="de-DE" sz="2800" b="1" dirty="0"/>
              <a:t> Die Frau-Baum-kürzer-aber-bestimmt-nicht-so-gut-aber-dafür-schneller-Methode:</a:t>
            </a:r>
            <a:br>
              <a:rPr lang="de-DE" dirty="0"/>
            </a:br>
            <a:br>
              <a:rPr lang="de-IE" dirty="0"/>
            </a:br>
            <a:endParaRPr lang="de-IE" dirty="0"/>
          </a:p>
        </p:txBody>
      </p:sp>
      <p:sp>
        <p:nvSpPr>
          <p:cNvPr id="3" name="Inhaltsplatzhalter 2">
            <a:extLst>
              <a:ext uri="{FF2B5EF4-FFF2-40B4-BE49-F238E27FC236}">
                <a16:creationId xmlns:a16="http://schemas.microsoft.com/office/drawing/2014/main" id="{C339CFA8-335B-8A41-8C98-7826E5A2650D}"/>
              </a:ext>
            </a:extLst>
          </p:cNvPr>
          <p:cNvSpPr>
            <a:spLocks noGrp="1"/>
          </p:cNvSpPr>
          <p:nvPr>
            <p:ph idx="1"/>
          </p:nvPr>
        </p:nvSpPr>
        <p:spPr>
          <a:xfrm>
            <a:off x="1069848" y="1338943"/>
            <a:ext cx="10058400" cy="4833257"/>
          </a:xfrm>
        </p:spPr>
        <p:txBody>
          <a:bodyPr>
            <a:normAutofit fontScale="92500"/>
          </a:bodyPr>
          <a:lstStyle/>
          <a:p>
            <a:endParaRPr lang="de-DE" dirty="0"/>
          </a:p>
          <a:p>
            <a:r>
              <a:rPr lang="de-DE" dirty="0"/>
              <a:t>1. Text (schnell) lesen und dabei sofort Wörter nachschlagen</a:t>
            </a:r>
          </a:p>
          <a:p>
            <a:r>
              <a:rPr lang="de-DE" dirty="0"/>
              <a:t>2.  Die W-Fragen auf ein Blatt schreiben - mit viel Platz </a:t>
            </a:r>
            <a:r>
              <a:rPr lang="de-DE" dirty="0" err="1"/>
              <a:t>drumherum</a:t>
            </a:r>
            <a:r>
              <a:rPr lang="de-DE" dirty="0"/>
              <a:t> -  </a:t>
            </a:r>
          </a:p>
          <a:p>
            <a:r>
              <a:rPr lang="de-DE" dirty="0"/>
              <a:t>3. und Text nochmal lesen und die Fragen beantworten (und </a:t>
            </a:r>
            <a:r>
              <a:rPr lang="de-DE" b="1" dirty="0"/>
              <a:t>zwar als Minimum: </a:t>
            </a:r>
            <a:r>
              <a:rPr lang="de-DE" b="1" i="1" dirty="0"/>
              <a:t>Was? Wer? Wann? Warum? Wo? mit welchen Konsequenzen? Was folgt daraus</a:t>
            </a:r>
            <a:r>
              <a:rPr lang="de-DE" dirty="0"/>
              <a:t>? </a:t>
            </a:r>
            <a:r>
              <a:rPr lang="de-DE" b="1" i="1" dirty="0"/>
              <a:t>Wer sagt was? </a:t>
            </a:r>
            <a:r>
              <a:rPr lang="de-DE" dirty="0"/>
              <a:t>((und was einem noch so einfällt). In Stichworten bzw. </a:t>
            </a:r>
            <a:r>
              <a:rPr lang="de-DE" i="1" u="sng" dirty="0"/>
              <a:t>gleich mit anderen Worten </a:t>
            </a:r>
            <a:r>
              <a:rPr lang="de-DE" dirty="0"/>
              <a:t>als im Text aufschreiben!! Verbindungen mit Pfeilen etc. kennzeichnen. Manchmal gibt es keine Antwort! Zitate in indirekte Rede umformen (Konjunktiv benutzen).</a:t>
            </a:r>
          </a:p>
          <a:p>
            <a:r>
              <a:rPr lang="de-DE" dirty="0"/>
              <a:t>4. Den ersten Satz schreiben</a:t>
            </a:r>
            <a:r>
              <a:rPr lang="de-DE" b="1" i="1" dirty="0"/>
              <a:t>: Texttitel, Autor, Quelle, Jahr, Thema. </a:t>
            </a:r>
          </a:p>
          <a:p>
            <a:r>
              <a:rPr lang="de-DE" b="1" i="1" dirty="0"/>
              <a:t>5. Kurzer Vergleich zwischen Text und deinen Notizen – fehlt noch etwas Wichtiges?</a:t>
            </a:r>
            <a:endParaRPr lang="de-DE" dirty="0"/>
          </a:p>
          <a:p>
            <a:r>
              <a:rPr lang="de-DE" dirty="0"/>
              <a:t>6.. Jetzt (WICHTIG!) das Blatt umdrehen und den Text schreiben.  (Frage des Schülers: „Warum umdrehen?“ - </a:t>
            </a:r>
            <a:r>
              <a:rPr lang="de-DE" u="sng" dirty="0"/>
              <a:t>damit man nicht vom Text abschreibt</a:t>
            </a:r>
            <a:r>
              <a:rPr lang="de-DE" dirty="0"/>
              <a:t>.)</a:t>
            </a:r>
          </a:p>
          <a:p>
            <a:r>
              <a:rPr lang="de-IE" dirty="0"/>
              <a:t>7. Und nicht vergessen: </a:t>
            </a:r>
            <a:r>
              <a:rPr lang="de-IE" dirty="0">
                <a:solidFill>
                  <a:srgbClr val="7030A0"/>
                </a:solidFill>
              </a:rPr>
              <a:t>Korrekturlesen! </a:t>
            </a:r>
            <a:r>
              <a:rPr lang="de-IE" dirty="0"/>
              <a:t>(Kommas</a:t>
            </a:r>
            <a:r>
              <a:rPr lang="de-IE"/>
              <a:t>? Prä</a:t>
            </a:r>
            <a:r>
              <a:rPr lang="de-DE" dirty="0"/>
              <a:t>sens</a:t>
            </a:r>
            <a:r>
              <a:rPr lang="de-IE"/>
              <a:t>? Grossschreiben</a:t>
            </a:r>
            <a:r>
              <a:rPr lang="de-DE" dirty="0"/>
              <a:t> von Nomen</a:t>
            </a:r>
            <a:r>
              <a:rPr lang="de-IE"/>
              <a:t>? </a:t>
            </a:r>
            <a:r>
              <a:rPr lang="de-DE" dirty="0"/>
              <a:t>Rektion der </a:t>
            </a:r>
            <a:r>
              <a:rPr lang="de-IE"/>
              <a:t>Verben</a:t>
            </a:r>
            <a:r>
              <a:rPr lang="de-IE" dirty="0"/>
              <a:t>?)</a:t>
            </a:r>
          </a:p>
        </p:txBody>
      </p:sp>
    </p:spTree>
    <p:extLst>
      <p:ext uri="{BB962C8B-B14F-4D97-AF65-F5344CB8AC3E}">
        <p14:creationId xmlns:p14="http://schemas.microsoft.com/office/powerpoint/2010/main" val="10857364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03A0154-321E-C444-BBCD-9DAAEB196A66}"/>
              </a:ext>
            </a:extLst>
          </p:cNvPr>
          <p:cNvSpPr>
            <a:spLocks noGrp="1"/>
          </p:cNvSpPr>
          <p:nvPr>
            <p:ph type="title"/>
          </p:nvPr>
        </p:nvSpPr>
        <p:spPr>
          <a:xfrm>
            <a:off x="1069848" y="484632"/>
            <a:ext cx="10058400" cy="788997"/>
          </a:xfrm>
        </p:spPr>
        <p:txBody>
          <a:bodyPr>
            <a:normAutofit fontScale="90000"/>
          </a:bodyPr>
          <a:lstStyle/>
          <a:p>
            <a:r>
              <a:rPr lang="de-IE" dirty="0"/>
              <a:t>BeispielText zum thema ‚Bildung‘</a:t>
            </a:r>
          </a:p>
        </p:txBody>
      </p:sp>
      <p:sp>
        <p:nvSpPr>
          <p:cNvPr id="3" name="Inhaltsplatzhalter 2">
            <a:extLst>
              <a:ext uri="{FF2B5EF4-FFF2-40B4-BE49-F238E27FC236}">
                <a16:creationId xmlns:a16="http://schemas.microsoft.com/office/drawing/2014/main" id="{0093F02F-7672-284B-8C2B-0A20D3487EB3}"/>
              </a:ext>
            </a:extLst>
          </p:cNvPr>
          <p:cNvSpPr>
            <a:spLocks noGrp="1"/>
          </p:cNvSpPr>
          <p:nvPr>
            <p:ph sz="half" idx="1"/>
          </p:nvPr>
        </p:nvSpPr>
        <p:spPr>
          <a:xfrm>
            <a:off x="250371" y="1273629"/>
            <a:ext cx="11658600" cy="5323114"/>
          </a:xfrm>
        </p:spPr>
        <p:txBody>
          <a:bodyPr>
            <a:noAutofit/>
          </a:bodyPr>
          <a:lstStyle/>
          <a:p>
            <a:pPr>
              <a:lnSpc>
                <a:spcPct val="170000"/>
              </a:lnSpc>
            </a:pPr>
            <a:r>
              <a:rPr lang="de-DE" sz="1200" dirty="0"/>
              <a:t>Eine Schule ohne Pausenglocke – wer jemals </a:t>
            </a:r>
            <a:r>
              <a:rPr lang="de-DE" sz="1200" b="1" dirty="0"/>
              <a:t>sehnsüchtig</a:t>
            </a:r>
            <a:r>
              <a:rPr lang="de-DE" sz="1200" dirty="0"/>
              <a:t> (= </a:t>
            </a:r>
            <a:r>
              <a:rPr lang="de-DE" sz="1200" dirty="0" err="1"/>
              <a:t>longing</a:t>
            </a:r>
            <a:r>
              <a:rPr lang="de-DE" sz="1200" dirty="0"/>
              <a:t>, </a:t>
            </a:r>
            <a:r>
              <a:rPr lang="de-DE" sz="1200" dirty="0" err="1"/>
              <a:t>wistful</a:t>
            </a:r>
            <a:r>
              <a:rPr lang="de-DE" sz="1200" dirty="0"/>
              <a:t>) auf das Signal zum Ende des Unterrichts gewartet hat, wird diese Vorstellung irritierend finden. Die Lehrkräfte und Schülerinnen und Schüler der Laborschule in Bielefeld kommen seit Jahrzehnten sehr gut ohne den </a:t>
            </a:r>
            <a:r>
              <a:rPr lang="de-DE" sz="1200" b="1" dirty="0"/>
              <a:t>Gong</a:t>
            </a:r>
            <a:r>
              <a:rPr lang="de-DE" sz="1200" dirty="0"/>
              <a:t> (= bell) aus, sie haben selbst im Blick, wann sie eine Pause brauchen. </a:t>
            </a:r>
          </a:p>
          <a:p>
            <a:pPr>
              <a:lnSpc>
                <a:spcPct val="170000"/>
              </a:lnSpc>
            </a:pPr>
            <a:r>
              <a:rPr lang="de-DE" sz="1200" dirty="0"/>
              <a:t>In den 1970er-Jahren </a:t>
            </a:r>
            <a:r>
              <a:rPr lang="de-DE" sz="1200" b="1" dirty="0"/>
              <a:t>richtete</a:t>
            </a:r>
            <a:r>
              <a:rPr lang="de-DE" sz="1200" dirty="0"/>
              <a:t> die Universität Bielefeld zwei </a:t>
            </a:r>
            <a:r>
              <a:rPr lang="de-DE" sz="1200" dirty="0">
                <a:hlinkClick r:id="rId2"/>
              </a:rPr>
              <a:t>Versuchsschulen</a:t>
            </a:r>
            <a:r>
              <a:rPr lang="de-DE" sz="1200" dirty="0"/>
              <a:t> </a:t>
            </a:r>
            <a:r>
              <a:rPr lang="de-DE" sz="1200" b="1" dirty="0"/>
              <a:t>ein</a:t>
            </a:r>
            <a:r>
              <a:rPr lang="de-DE" sz="1200" dirty="0"/>
              <a:t> (einrichten = </a:t>
            </a:r>
            <a:r>
              <a:rPr lang="de-DE" sz="1200" dirty="0" err="1"/>
              <a:t>establish</a:t>
            </a:r>
            <a:r>
              <a:rPr lang="de-DE" sz="1200" dirty="0"/>
              <a:t>), die gängige Lehrkonzepte </a:t>
            </a:r>
            <a:r>
              <a:rPr lang="de-DE" sz="1200" b="1" dirty="0">
                <a:hlinkClick r:id="rId3"/>
              </a:rPr>
              <a:t>auf den Kopf stellen</a:t>
            </a:r>
            <a:r>
              <a:rPr lang="de-DE" sz="1200" dirty="0"/>
              <a:t> (=komplett </a:t>
            </a:r>
            <a:r>
              <a:rPr lang="de-DE" sz="1200" dirty="0" err="1"/>
              <a:t>aendern</a:t>
            </a:r>
            <a:r>
              <a:rPr lang="de-DE" sz="1200" dirty="0"/>
              <a:t>) sollten: </a:t>
            </a:r>
            <a:r>
              <a:rPr lang="de-DE" sz="1200" i="1" dirty="0"/>
              <a:t>Die Laborschule </a:t>
            </a:r>
            <a:r>
              <a:rPr lang="de-DE" sz="1200" dirty="0"/>
              <a:t>(LS), die Schulanfängerinnen und Schulanfänger aufnimmt und bis zur zehnten Klasse unterrichtet, und das </a:t>
            </a:r>
            <a:r>
              <a:rPr lang="de-DE" sz="1200" i="1" dirty="0"/>
              <a:t>Oberstufen-Kolleg</a:t>
            </a:r>
            <a:r>
              <a:rPr lang="de-DE" sz="1200" dirty="0"/>
              <a:t>, das die Jahrgänge der gymnasialen Oberstufe auf das Abitur vorbereitet. Diese Schulen </a:t>
            </a:r>
            <a:r>
              <a:rPr lang="de-DE" sz="1200" b="1" dirty="0"/>
              <a:t>verstehen sich </a:t>
            </a:r>
            <a:r>
              <a:rPr lang="de-DE" sz="1200" dirty="0"/>
              <a:t>(</a:t>
            </a:r>
            <a:r>
              <a:rPr lang="de-DE" sz="1200" dirty="0" err="1"/>
              <a:t>understand</a:t>
            </a:r>
            <a:r>
              <a:rPr lang="de-DE" sz="1200" dirty="0"/>
              <a:t> </a:t>
            </a:r>
            <a:r>
              <a:rPr lang="de-DE" sz="1200" dirty="0" err="1"/>
              <a:t>themselves</a:t>
            </a:r>
            <a:r>
              <a:rPr lang="de-DE" sz="1200" dirty="0"/>
              <a:t> </a:t>
            </a:r>
            <a:r>
              <a:rPr lang="de-DE" sz="1200" dirty="0" err="1"/>
              <a:t>as</a:t>
            </a:r>
            <a:r>
              <a:rPr lang="de-DE" sz="1200" dirty="0"/>
              <a:t>) bis heute als Ideengeber für das Bildungssystem. In den ersten drei Jahren lernen die Fünf- bis Siebenjährigen in altersgemischten Kursen zusammen, bis zum achten Schuljahr </a:t>
            </a:r>
            <a:r>
              <a:rPr lang="de-DE" sz="1200" b="1" dirty="0"/>
              <a:t>verzichtet </a:t>
            </a:r>
            <a:r>
              <a:rPr lang="de-DE" sz="1200" dirty="0"/>
              <a:t>(do </a:t>
            </a:r>
            <a:r>
              <a:rPr lang="de-DE" sz="1200" dirty="0" err="1"/>
              <a:t>without</a:t>
            </a:r>
            <a:r>
              <a:rPr lang="de-DE" sz="1200" dirty="0"/>
              <a:t>) die Laborschule auf Fächer. Eigenständiges Arbeiten und Erfahrungslernen in Projekten </a:t>
            </a:r>
            <a:r>
              <a:rPr lang="de-DE" sz="1200" b="1" dirty="0"/>
              <a:t>prägen</a:t>
            </a:r>
            <a:r>
              <a:rPr lang="de-DE" sz="1200" dirty="0"/>
              <a:t> ( </a:t>
            </a:r>
            <a:r>
              <a:rPr lang="de-DE" sz="1200" dirty="0" err="1"/>
              <a:t>shape</a:t>
            </a:r>
            <a:r>
              <a:rPr lang="de-DE" sz="1200" dirty="0"/>
              <a:t>, </a:t>
            </a:r>
            <a:r>
              <a:rPr lang="de-DE" sz="1200" dirty="0" err="1"/>
              <a:t>characterise</a:t>
            </a:r>
            <a:r>
              <a:rPr lang="de-DE" sz="1200" dirty="0"/>
              <a:t>) auch den Unterricht am Oberstufen-Kolleg. Klassenräume gibt es an beiden Schulen nicht: Die Lerngruppen teilen sich offene Räume mit </a:t>
            </a:r>
            <a:r>
              <a:rPr lang="de-DE" sz="1200" b="1" dirty="0">
                <a:hlinkClick r:id="rId4"/>
              </a:rPr>
              <a:t>Senken</a:t>
            </a:r>
            <a:r>
              <a:rPr lang="de-DE" sz="1200" dirty="0"/>
              <a:t> (</a:t>
            </a:r>
            <a:r>
              <a:rPr lang="de-DE" sz="1200" dirty="0" err="1"/>
              <a:t>depressions</a:t>
            </a:r>
            <a:r>
              <a:rPr lang="de-DE" sz="1200" dirty="0"/>
              <a:t> </a:t>
            </a:r>
            <a:r>
              <a:rPr lang="de-DE" sz="1200" dirty="0" err="1"/>
              <a:t>as</a:t>
            </a:r>
            <a:r>
              <a:rPr lang="de-DE" sz="1200" dirty="0"/>
              <a:t> in tief)  und Erhöhungen, die so groß sind wie Turnhallen. Arbeitstische, Sitzgruppen oder Schrankwände geben den offenen </a:t>
            </a:r>
            <a:r>
              <a:rPr lang="de-DE" sz="1200" dirty="0">
                <a:hlinkClick r:id="rId5"/>
              </a:rPr>
              <a:t>Lernlandschaften</a:t>
            </a:r>
            <a:r>
              <a:rPr lang="de-DE" sz="1200" dirty="0"/>
              <a:t> Struktur und bieten auch kleineren Gruppen Platz zum gemeinsamen Arbeiten. </a:t>
            </a:r>
          </a:p>
          <a:p>
            <a:pPr>
              <a:lnSpc>
                <a:spcPct val="170000"/>
              </a:lnSpc>
            </a:pPr>
            <a:r>
              <a:rPr lang="de-DE" sz="1200" dirty="0"/>
              <a:t>Viele der in Bielefeld erprobten Innovationen wie offener Unterricht, die Arbeit in Projekten oder Englischunterricht im Grundschulalter zählen heute auch in </a:t>
            </a:r>
            <a:r>
              <a:rPr lang="de-DE" sz="1200" dirty="0">
                <a:hlinkClick r:id="rId6"/>
              </a:rPr>
              <a:t>Regelschulen</a:t>
            </a:r>
            <a:r>
              <a:rPr lang="de-DE" sz="1200" dirty="0"/>
              <a:t> längst zum Standard. Über die Jahre exportierten Generationen von </a:t>
            </a:r>
            <a:r>
              <a:rPr lang="de-DE" sz="1200" b="1" dirty="0"/>
              <a:t>Lehramtsstudierenden</a:t>
            </a:r>
            <a:r>
              <a:rPr lang="de-DE" sz="1200" dirty="0"/>
              <a:t> (Studierende = Studenten an der Uni), die ihre ersten schulischen Erfahrungen an einer der beiden Bielefelder Schulen machten, neue </a:t>
            </a:r>
            <a:r>
              <a:rPr lang="de-DE" sz="1200" b="1" dirty="0"/>
              <a:t>Ansätze</a:t>
            </a:r>
            <a:r>
              <a:rPr lang="de-DE" sz="1200" dirty="0"/>
              <a:t> (=</a:t>
            </a:r>
            <a:r>
              <a:rPr lang="de-DE" sz="1200" dirty="0" err="1"/>
              <a:t>approaches</a:t>
            </a:r>
            <a:r>
              <a:rPr lang="de-DE" sz="1200" dirty="0"/>
              <a:t>)  in ihren Schulalltag. In Forschungs- und Entwicklungsprojekten begleiten Lehrende und Wissenschaftlerinnen und Wissenschaftler die Arbeit an den Versuchsschulen und entwickeln neue Konzepte.  </a:t>
            </a:r>
          </a:p>
          <a:p>
            <a:pPr>
              <a:lnSpc>
                <a:spcPct val="170000"/>
              </a:lnSpc>
            </a:pPr>
            <a:r>
              <a:rPr lang="de-DE" sz="1050" dirty="0"/>
              <a:t>Jimmy Müller, in: Das Leben ist schwer. Zeitschrift </a:t>
            </a:r>
            <a:r>
              <a:rPr lang="de-DE" sz="1050" dirty="0" err="1"/>
              <a:t>fuer</a:t>
            </a:r>
            <a:r>
              <a:rPr lang="de-DE" sz="1050" dirty="0"/>
              <a:t> Bildung, Januar  2019</a:t>
            </a:r>
          </a:p>
          <a:p>
            <a:pPr>
              <a:lnSpc>
                <a:spcPct val="170000"/>
              </a:lnSpc>
            </a:pPr>
            <a:endParaRPr lang="de-DE" sz="1050" dirty="0"/>
          </a:p>
          <a:p>
            <a:pPr>
              <a:lnSpc>
                <a:spcPct val="170000"/>
              </a:lnSpc>
            </a:pPr>
            <a:endParaRPr lang="de-IE" sz="1050" dirty="0"/>
          </a:p>
        </p:txBody>
      </p:sp>
      <p:sp>
        <p:nvSpPr>
          <p:cNvPr id="4" name="Inhaltsplatzhalter 3">
            <a:extLst>
              <a:ext uri="{FF2B5EF4-FFF2-40B4-BE49-F238E27FC236}">
                <a16:creationId xmlns:a16="http://schemas.microsoft.com/office/drawing/2014/main" id="{62B49971-AC06-D041-8304-77D4508EE620}"/>
              </a:ext>
            </a:extLst>
          </p:cNvPr>
          <p:cNvSpPr>
            <a:spLocks noGrp="1"/>
          </p:cNvSpPr>
          <p:nvPr>
            <p:ph sz="half" idx="2"/>
          </p:nvPr>
        </p:nvSpPr>
        <p:spPr>
          <a:xfrm>
            <a:off x="9884228" y="5802086"/>
            <a:ext cx="1234875" cy="370114"/>
          </a:xfrm>
        </p:spPr>
        <p:txBody>
          <a:bodyPr>
            <a:normAutofit/>
          </a:bodyPr>
          <a:lstStyle/>
          <a:p>
            <a:pPr marL="0" indent="0">
              <a:buNone/>
            </a:pPr>
            <a:endParaRPr lang="de-IE" dirty="0"/>
          </a:p>
        </p:txBody>
      </p:sp>
    </p:spTree>
    <p:extLst>
      <p:ext uri="{BB962C8B-B14F-4D97-AF65-F5344CB8AC3E}">
        <p14:creationId xmlns:p14="http://schemas.microsoft.com/office/powerpoint/2010/main" val="6736991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CFACEB0-511B-7444-9211-046437CBB126}"/>
              </a:ext>
            </a:extLst>
          </p:cNvPr>
          <p:cNvSpPr>
            <a:spLocks noGrp="1"/>
          </p:cNvSpPr>
          <p:nvPr>
            <p:ph type="title"/>
          </p:nvPr>
        </p:nvSpPr>
        <p:spPr>
          <a:xfrm>
            <a:off x="587829" y="484632"/>
            <a:ext cx="10540419" cy="799882"/>
          </a:xfrm>
        </p:spPr>
        <p:txBody>
          <a:bodyPr>
            <a:normAutofit/>
          </a:bodyPr>
          <a:lstStyle/>
          <a:p>
            <a:r>
              <a:rPr lang="de-IE" sz="2400" dirty="0">
                <a:solidFill>
                  <a:srgbClr val="FF0000"/>
                </a:solidFill>
              </a:rPr>
              <a:t>1. Satz: </a:t>
            </a:r>
            <a:br>
              <a:rPr lang="de-IE" sz="2400" dirty="0"/>
            </a:br>
            <a:r>
              <a:rPr lang="de-IE" sz="2400" dirty="0"/>
              <a:t>Autor &amp; Titel,</a:t>
            </a:r>
            <a:br>
              <a:rPr lang="de-IE" sz="2400" dirty="0"/>
            </a:br>
            <a:r>
              <a:rPr lang="de-IE" sz="2400" dirty="0"/>
              <a:t>Quelle, </a:t>
            </a:r>
            <a:br>
              <a:rPr lang="de-IE" sz="2400" dirty="0"/>
            </a:br>
            <a:r>
              <a:rPr lang="de-IE" sz="2400" dirty="0"/>
              <a:t>Jahr,  </a:t>
            </a:r>
            <a:br>
              <a:rPr lang="de-IE" sz="2400" dirty="0"/>
            </a:br>
            <a:r>
              <a:rPr lang="de-IE" sz="2400" dirty="0"/>
              <a:t>thema</a:t>
            </a:r>
          </a:p>
        </p:txBody>
      </p:sp>
      <p:sp>
        <p:nvSpPr>
          <p:cNvPr id="3" name="Inhaltsplatzhalter 2">
            <a:extLst>
              <a:ext uri="{FF2B5EF4-FFF2-40B4-BE49-F238E27FC236}">
                <a16:creationId xmlns:a16="http://schemas.microsoft.com/office/drawing/2014/main" id="{947E4AA9-9AD1-4440-868E-F3B22E35780D}"/>
              </a:ext>
            </a:extLst>
          </p:cNvPr>
          <p:cNvSpPr>
            <a:spLocks noGrp="1"/>
          </p:cNvSpPr>
          <p:nvPr>
            <p:ph sz="half" idx="1"/>
          </p:nvPr>
        </p:nvSpPr>
        <p:spPr>
          <a:xfrm>
            <a:off x="587829" y="1770017"/>
            <a:ext cx="4754880" cy="3977640"/>
          </a:xfrm>
        </p:spPr>
        <p:txBody>
          <a:bodyPr/>
          <a:lstStyle/>
          <a:p>
            <a:r>
              <a:rPr lang="de-IE" dirty="0"/>
              <a:t>Was?  </a:t>
            </a:r>
          </a:p>
          <a:p>
            <a:endParaRPr lang="de-IE" dirty="0"/>
          </a:p>
          <a:p>
            <a:r>
              <a:rPr lang="de-IE" dirty="0"/>
              <a:t>Wer?</a:t>
            </a:r>
          </a:p>
          <a:p>
            <a:endParaRPr lang="de-IE" dirty="0"/>
          </a:p>
          <a:p>
            <a:r>
              <a:rPr lang="de-IE"/>
              <a:t>Wo/wann?:</a:t>
            </a:r>
            <a:endParaRPr lang="de-IE" dirty="0"/>
          </a:p>
          <a:p>
            <a:endParaRPr lang="de-IE" dirty="0"/>
          </a:p>
          <a:p>
            <a:r>
              <a:rPr lang="de-IE" dirty="0"/>
              <a:t>Warum?</a:t>
            </a:r>
          </a:p>
        </p:txBody>
      </p:sp>
      <p:sp>
        <p:nvSpPr>
          <p:cNvPr id="4" name="Inhaltsplatzhalter 3">
            <a:extLst>
              <a:ext uri="{FF2B5EF4-FFF2-40B4-BE49-F238E27FC236}">
                <a16:creationId xmlns:a16="http://schemas.microsoft.com/office/drawing/2014/main" id="{7CA52F5D-7809-3B4D-A150-05E12E5CE308}"/>
              </a:ext>
            </a:extLst>
          </p:cNvPr>
          <p:cNvSpPr>
            <a:spLocks noGrp="1"/>
          </p:cNvSpPr>
          <p:nvPr>
            <p:ph sz="half" idx="2"/>
          </p:nvPr>
        </p:nvSpPr>
        <p:spPr>
          <a:xfrm>
            <a:off x="6095999" y="884573"/>
            <a:ext cx="5236029" cy="3977640"/>
          </a:xfrm>
        </p:spPr>
        <p:txBody>
          <a:bodyPr/>
          <a:lstStyle/>
          <a:p>
            <a:r>
              <a:rPr lang="de-IE" dirty="0"/>
              <a:t>Mit welchen Folgen?</a:t>
            </a:r>
          </a:p>
          <a:p>
            <a:endParaRPr lang="de-IE" dirty="0"/>
          </a:p>
          <a:p>
            <a:endParaRPr lang="de-IE" dirty="0"/>
          </a:p>
          <a:p>
            <a:r>
              <a:rPr lang="de-DE" dirty="0"/>
              <a:t>Z</a:t>
            </a:r>
            <a:r>
              <a:rPr lang="de-IE" dirty="0"/>
              <a:t>usätzlicher Inhalt:</a:t>
            </a:r>
          </a:p>
        </p:txBody>
      </p:sp>
    </p:spTree>
    <p:extLst>
      <p:ext uri="{BB962C8B-B14F-4D97-AF65-F5344CB8AC3E}">
        <p14:creationId xmlns:p14="http://schemas.microsoft.com/office/powerpoint/2010/main" val="13883331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ext, letter&#10;&#10;Description automatically generated">
            <a:extLst>
              <a:ext uri="{FF2B5EF4-FFF2-40B4-BE49-F238E27FC236}">
                <a16:creationId xmlns:a16="http://schemas.microsoft.com/office/drawing/2014/main" id="{CA9D3F02-166A-154E-8089-4EFC5156A03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83418" y="0"/>
            <a:ext cx="4851974" cy="7573992"/>
          </a:xfrm>
          <a:prstGeom prst="rect">
            <a:avLst/>
          </a:prstGeom>
        </p:spPr>
      </p:pic>
    </p:spTree>
    <p:extLst>
      <p:ext uri="{BB962C8B-B14F-4D97-AF65-F5344CB8AC3E}">
        <p14:creationId xmlns:p14="http://schemas.microsoft.com/office/powerpoint/2010/main" val="381117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02C26-FBBD-B04E-AFB4-D483D1B72932}"/>
              </a:ext>
            </a:extLst>
          </p:cNvPr>
          <p:cNvSpPr>
            <a:spLocks noGrp="1"/>
          </p:cNvSpPr>
          <p:nvPr>
            <p:ph type="title"/>
          </p:nvPr>
        </p:nvSpPr>
        <p:spPr>
          <a:xfrm>
            <a:off x="1069848" y="484632"/>
            <a:ext cx="10058400" cy="416828"/>
          </a:xfrm>
        </p:spPr>
        <p:txBody>
          <a:bodyPr/>
          <a:lstStyle/>
          <a:p>
            <a:r>
              <a:rPr lang="en-US" dirty="0" err="1"/>
              <a:t>Beispieltext</a:t>
            </a:r>
            <a:endParaRPr lang="en-US" dirty="0"/>
          </a:p>
        </p:txBody>
      </p:sp>
      <p:sp>
        <p:nvSpPr>
          <p:cNvPr id="3" name="Content Placeholder 2">
            <a:extLst>
              <a:ext uri="{FF2B5EF4-FFF2-40B4-BE49-F238E27FC236}">
                <a16:creationId xmlns:a16="http://schemas.microsoft.com/office/drawing/2014/main" id="{D99B0891-E60F-2143-99AB-F45F489EB9D9}"/>
              </a:ext>
            </a:extLst>
          </p:cNvPr>
          <p:cNvSpPr>
            <a:spLocks noGrp="1"/>
          </p:cNvSpPr>
          <p:nvPr>
            <p:ph sz="half" idx="1"/>
          </p:nvPr>
        </p:nvSpPr>
        <p:spPr>
          <a:xfrm>
            <a:off x="379561" y="901460"/>
            <a:ext cx="10938295" cy="5956540"/>
          </a:xfrm>
        </p:spPr>
        <p:txBody>
          <a:bodyPr/>
          <a:lstStyle/>
          <a:p>
            <a:pPr>
              <a:lnSpc>
                <a:spcPct val="150000"/>
              </a:lnSpc>
            </a:pPr>
            <a:r>
              <a:rPr lang="de-DE" dirty="0"/>
              <a:t>Dieser Text ohne Titel, verfasst von Jimmy Müller, erschien in der Zeitschrift </a:t>
            </a:r>
            <a:r>
              <a:rPr lang="de-DE" i="1" dirty="0"/>
              <a:t>Das Leben ist schwer. Zeitschrift für Bildung </a:t>
            </a:r>
            <a:r>
              <a:rPr lang="de-DE" dirty="0"/>
              <a:t> im Januar 2019.</a:t>
            </a:r>
            <a:endParaRPr lang="en-IE" dirty="0"/>
          </a:p>
          <a:p>
            <a:pPr>
              <a:lnSpc>
                <a:spcPct val="150000"/>
              </a:lnSpc>
            </a:pPr>
            <a:r>
              <a:rPr lang="de-DE" dirty="0"/>
              <a:t> </a:t>
            </a:r>
            <a:endParaRPr lang="en-IE" dirty="0"/>
          </a:p>
          <a:p>
            <a:pPr>
              <a:lnSpc>
                <a:spcPct val="150000"/>
              </a:lnSpc>
            </a:pPr>
            <a:r>
              <a:rPr lang="de-DE" dirty="0"/>
              <a:t>Es handelt sich darin um ein neues Konzept für das Unterrichten in Zusammenarbeit mit der Universität Bielefeld, die in den 70ger Jahren dort eine Laborschule eingerichtet hat. Diese besteht aus einer Schule von Klasse 1 bis 10 und einem Oberstufenkolleg, das von der Oberstufe bis zum Abitur geht.  Es wurden und werden neue Ideen dort ausprobiert. Es gibt zum Beispiel keine Fächer, keine Klingel zum Ende des Unterrichts, so dass der Unterricht so lange dauert wie man wünscht,  und es gibt keine festen Klassenräume, sondern sogenannte Lernlandschaften mit verteilten Hebungen und Senkungen, wo die Lerngruppen sich zusammenfinden. Manche Ideen haben sich durchgesetzt, z.B. Projekte und offenen Unterricht, die es jetzt überall gibt.</a:t>
            </a:r>
            <a:endParaRPr lang="en-IE" dirty="0"/>
          </a:p>
          <a:p>
            <a:pPr>
              <a:lnSpc>
                <a:spcPct val="150000"/>
              </a:lnSpc>
            </a:pPr>
            <a:r>
              <a:rPr lang="de-DE" i="1" dirty="0"/>
              <a:t> </a:t>
            </a:r>
            <a:endParaRPr lang="en-IE" dirty="0"/>
          </a:p>
          <a:p>
            <a:endParaRPr lang="en-US" dirty="0"/>
          </a:p>
        </p:txBody>
      </p:sp>
      <p:sp>
        <p:nvSpPr>
          <p:cNvPr id="4" name="Content Placeholder 3">
            <a:extLst>
              <a:ext uri="{FF2B5EF4-FFF2-40B4-BE49-F238E27FC236}">
                <a16:creationId xmlns:a16="http://schemas.microsoft.com/office/drawing/2014/main" id="{F67AEBC6-F233-3547-A6A4-96942212DE74}"/>
              </a:ext>
            </a:extLst>
          </p:cNvPr>
          <p:cNvSpPr>
            <a:spLocks noGrp="1"/>
          </p:cNvSpPr>
          <p:nvPr>
            <p:ph sz="half" idx="2"/>
          </p:nvPr>
        </p:nvSpPr>
        <p:spPr>
          <a:xfrm>
            <a:off x="9972136" y="2093976"/>
            <a:ext cx="1146968" cy="4078224"/>
          </a:xfrm>
        </p:spPr>
        <p:txBody>
          <a:bodyPr/>
          <a:lstStyle/>
          <a:p>
            <a:pPr marL="0" indent="0">
              <a:buNone/>
            </a:pPr>
            <a:endParaRPr lang="en-US" dirty="0"/>
          </a:p>
        </p:txBody>
      </p:sp>
    </p:spTree>
    <p:extLst>
      <p:ext uri="{BB962C8B-B14F-4D97-AF65-F5344CB8AC3E}">
        <p14:creationId xmlns:p14="http://schemas.microsoft.com/office/powerpoint/2010/main" val="31139337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olzart">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2DA901F7A19254799155922FE70E190" ma:contentTypeVersion="11" ma:contentTypeDescription="Create a new document." ma:contentTypeScope="" ma:versionID="38d5c73ac447d93c4fa6aae92ad8fcb5">
  <xsd:schema xmlns:xsd="http://www.w3.org/2001/XMLSchema" xmlns:xs="http://www.w3.org/2001/XMLSchema" xmlns:p="http://schemas.microsoft.com/office/2006/metadata/properties" xmlns:ns2="911b8284-3b6c-4a70-abb3-2e949a775d02" xmlns:ns3="e17fefbe-5c42-425b-bbed-3b22ca7b3ca2" targetNamespace="http://schemas.microsoft.com/office/2006/metadata/properties" ma:root="true" ma:fieldsID="58c097763fea4871ba2960670071c59f" ns2:_="" ns3:_="">
    <xsd:import namespace="911b8284-3b6c-4a70-abb3-2e949a775d02"/>
    <xsd:import namespace="e17fefbe-5c42-425b-bbed-3b22ca7b3ca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11b8284-3b6c-4a70-abb3-2e949a775d0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17fefbe-5c42-425b-bbed-3b22ca7b3ca2"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3F79465-9B46-4CCA-AFD8-A7A19D902C13}">
  <ds:schemaRefs>
    <ds:schemaRef ds:uri="http://schemas.microsoft.com/sharepoint/v3/contenttype/forms"/>
  </ds:schemaRefs>
</ds:datastoreItem>
</file>

<file path=customXml/itemProps2.xml><?xml version="1.0" encoding="utf-8"?>
<ds:datastoreItem xmlns:ds="http://schemas.openxmlformats.org/officeDocument/2006/customXml" ds:itemID="{4EEF3E52-DFC5-4D82-87CC-FEF14BBE2C1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11b8284-3b6c-4a70-abb3-2e949a775d02"/>
    <ds:schemaRef ds:uri="e17fefbe-5c42-425b-bbed-3b22ca7b3ca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E18F929-EDAC-4C4A-B012-14B444FD4D8F}">
  <ds:schemaRefs>
    <ds:schemaRef ds:uri="http://purl.org/dc/terms/"/>
    <ds:schemaRef ds:uri="http://www.w3.org/XML/1998/namespace"/>
    <ds:schemaRef ds:uri="http://schemas.microsoft.com/office/2006/documentManagement/types"/>
    <ds:schemaRef ds:uri="http://purl.org/dc/dcmitype/"/>
    <ds:schemaRef ds:uri="http://schemas.microsoft.com/office/2006/metadata/properties"/>
    <ds:schemaRef ds:uri="http://schemas.microsoft.com/office/infopath/2007/PartnerControls"/>
    <ds:schemaRef ds:uri="http://purl.org/dc/elements/1.1/"/>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Holzart</Template>
  <TotalTime>1241</TotalTime>
  <Words>761</Words>
  <Application>Microsoft Macintosh PowerPoint</Application>
  <PresentationFormat>Widescreen</PresentationFormat>
  <Paragraphs>37</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Calibri</vt:lpstr>
      <vt:lpstr>Rockwell</vt:lpstr>
      <vt:lpstr>Rockwell Condensed</vt:lpstr>
      <vt:lpstr>Rockwell Extra Bold</vt:lpstr>
      <vt:lpstr>Wingdings</vt:lpstr>
      <vt:lpstr>Holzart</vt:lpstr>
      <vt:lpstr>PowerPoint Presentation</vt:lpstr>
      <vt:lpstr>1. Methode: Die 5-Schritt-Lesemethode</vt:lpstr>
      <vt:lpstr>  2. Methode:  Die Frau-Baum-kürzer-aber-bestimmt-nicht-so-gut-aber-dafür-schneller-Methode:  </vt:lpstr>
      <vt:lpstr>BeispielText zum thema ‚Bildung‘</vt:lpstr>
      <vt:lpstr>1. Satz:  Autor &amp; Titel, Quelle,  Jahr,   thema</vt:lpstr>
      <vt:lpstr>PowerPoint Presentation</vt:lpstr>
      <vt:lpstr>Beispieltext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textzusammenfassung</dc:title>
  <dc:creator>Jutta Baum</dc:creator>
  <cp:lastModifiedBy>Jutta Baum</cp:lastModifiedBy>
  <cp:revision>25</cp:revision>
  <cp:lastPrinted>2024-01-16T12:00:06Z</cp:lastPrinted>
  <dcterms:created xsi:type="dcterms:W3CDTF">2020-05-11T18:46:29Z</dcterms:created>
  <dcterms:modified xsi:type="dcterms:W3CDTF">2024-01-16T12:08:13Z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0x01010022DA901F7A19254799155922FE70E190</vt:lpwstr>
  </property>
</Properties>
</file>