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9"/>
    <p:restoredTop sz="94663"/>
  </p:normalViewPr>
  <p:slideViewPr>
    <p:cSldViewPr snapToGrid="0">
      <p:cViewPr varScale="1">
        <p:scale>
          <a:sx n="156" d="100"/>
          <a:sy n="156" d="100"/>
        </p:scale>
        <p:origin x="232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7f0fd2940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7f0fd2940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7212b649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7212b649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7212b6494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7212b6494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7212b64946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7212b64946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7212b64946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7212b64946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212b64946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212b64946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olkshochschule.de" TargetMode="External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die-bonn.de/doks/griese0301.pdf" TargetMode="Externa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s://de.wikipedia.org/wiki/Volkshochschule" TargetMode="External"/><Relationship Id="rId5" Type="http://schemas.openxmlformats.org/officeDocument/2006/relationships/hyperlink" Target="https://link.springer.com/chapter/10.1007/978-3-531-93021-3_12" TargetMode="External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249733" y="717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Weiterbildung &amp;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Außerschulische Bildung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0515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By Joshua and </a:t>
            </a:r>
            <a:r>
              <a:rPr lang="en" dirty="0" err="1"/>
              <a:t>Seb</a:t>
            </a:r>
            <a:endParaRPr dirty="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1975" y="2704522"/>
            <a:ext cx="9144001" cy="2108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4A637E3-AA20-AD4E-8F26-E4A46E0BB0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10"/>
    </mc:Choice>
    <mc:Fallback xmlns="">
      <p:transition spd="slow" advTm="21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Was bedeuted Weiterbildung?</a:t>
            </a: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86675"/>
            <a:ext cx="4838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Times New Roman"/>
              <a:buChar char="●"/>
            </a:pPr>
            <a:r>
              <a:rPr lang="en" sz="1600" b="1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Berufliche Weiterbildung</a:t>
            </a:r>
            <a:r>
              <a:rPr lang="en" sz="160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ist jeder Bildungsvorgang, der eine vorhandene berufliche Vorbildung vertieft oder erweitert. </a:t>
            </a:r>
            <a:endParaRPr sz="1600">
              <a:solidFill>
                <a:srgbClr val="2222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>
              <a:solidFill>
                <a:srgbClr val="2222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Sie findet in </a:t>
            </a:r>
            <a:r>
              <a:rPr lang="en" sz="1600" b="1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der Form von organisiertem Lernen statt</a:t>
            </a:r>
            <a:r>
              <a:rPr lang="en" sz="160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 Vorangegangen sind frühere Bildungsphasen und zwischenzeitliche Berufstätigkeit.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50400" y="1017725"/>
            <a:ext cx="3688801" cy="245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3026BAA-8938-244C-8CA5-7D44211793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23"/>
    </mc:Choice>
    <mc:Fallback xmlns="">
      <p:transition spd="slow" advTm="30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222222"/>
                </a:solidFill>
                <a:highlight>
                  <a:schemeClr val="lt1"/>
                </a:highlight>
              </a:rPr>
              <a:t>Betrieblicher Weiterbildung</a:t>
            </a: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796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rgbClr val="000000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Sofern die Weiterbildung vom Unternehmen ausgeht und im Unternehmenskontext erfolgt, spricht man von </a:t>
            </a:r>
            <a:r>
              <a:rPr lang="en" sz="1600" b="1">
                <a:solidFill>
                  <a:srgbClr val="000000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betrieblicher Weiterbildung</a:t>
            </a:r>
            <a:r>
              <a:rPr lang="en" sz="1600">
                <a:solidFill>
                  <a:srgbClr val="000000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600">
              <a:solidFill>
                <a:srgbClr val="000000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rgbClr val="000000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Die betriebliche Weiterbildung steht in der Regel in einem </a:t>
            </a:r>
            <a:r>
              <a:rPr lang="en" sz="1600" b="1">
                <a:solidFill>
                  <a:srgbClr val="000000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engen Wechselverhältnis zur Personalentwicklung</a:t>
            </a:r>
            <a:r>
              <a:rPr lang="en" sz="1600">
                <a:solidFill>
                  <a:srgbClr val="000000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insbesondere weil </a:t>
            </a:r>
            <a:r>
              <a:rPr lang="en" sz="1600" b="1">
                <a:solidFill>
                  <a:srgbClr val="000000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ein großer Teil der Personalentwicklungsmaßnahmen</a:t>
            </a:r>
            <a:r>
              <a:rPr lang="en" sz="1600">
                <a:solidFill>
                  <a:srgbClr val="000000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berufliche Fort- und Weiterbildungsmaßnahmen sind.</a:t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08000" y="1152475"/>
            <a:ext cx="2824051" cy="158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39743" y="2980350"/>
            <a:ext cx="3058356" cy="158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45DF6A1-C4C6-9345-94B4-17E32FF027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7"/>
    </mc:Choice>
    <mc:Fallback xmlns="">
      <p:transition spd="slow" advTm="7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Persönliche</a:t>
            </a:r>
            <a:r>
              <a:rPr lang="en" dirty="0"/>
              <a:t> </a:t>
            </a:r>
            <a:r>
              <a:rPr lang="en"/>
              <a:t>Weiterbildung</a:t>
            </a:r>
            <a:endParaRPr dirty="0"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Kosten (z.B.Teilnahmegebühren, Reisekosten u.s.w) : Arbeitsagentur -&gt; </a:t>
            </a:r>
            <a:r>
              <a:rPr lang="en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Bildungsgutschein</a:t>
            </a: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Weiterbildungskosten werden übernommen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können Arbeitnehmende oder Arbeitslose erhalten, solange Weiterbildung notwendig ist: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AutoNum type="arabicPeriod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Damit Arbeitslosigkeit beendet wird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AutoNum type="arabicPeriod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Drohende Arbeitslosigkeit abgewendet wird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AutoNum type="arabicPeriod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Fehlender Berufsabschluss nachgeholt wird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2DA58E4-C48B-1745-93CB-542BDB0FAD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2"/>
    </mc:Choice>
    <mc:Fallback xmlns="">
      <p:transition spd="slow" advTm="10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Was bedeutet Außerschulische Bildung?</a:t>
            </a:r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241125" y="1152475"/>
            <a:ext cx="5170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Außerschulische Bildung kann sich als </a:t>
            </a:r>
            <a:r>
              <a:rPr lang="en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jede zusätzliche Ausbildung</a:t>
            </a: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die ein Schüler </a:t>
            </a:r>
            <a:r>
              <a:rPr lang="en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außerhalb des Standard-Lehrplans</a:t>
            </a: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erhalten kann, </a:t>
            </a: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definiert werden.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Zum Beispiel sind Musikschulen, Sportvereine, Sprachkurse und Kunstkurse beliebte zusätzliche Aktivitäten für Schüler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74475" y="1152475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20975" y="3082175"/>
            <a:ext cx="2520480" cy="183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53975EB-6976-A344-92A7-A2024ADB52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7"/>
    </mc:Choice>
    <mc:Fallback xmlns="">
      <p:transition spd="slow" advTm="7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Volkshochschule</a:t>
            </a:r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Institution zur Erwachsenen- und Weiterbildung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Nicht “Hochschule” im Sinne des tertiären Bildungsbereichs sondern dem quartären bereich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Allermeistens kein Erhalten eines Akademischen Grades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Volkshochschule</a:t>
            </a:r>
            <a:endParaRPr/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63450" y="2659975"/>
            <a:ext cx="3267900" cy="2164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6722" y="2730550"/>
            <a:ext cx="3116228" cy="216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9DA4FEC-9026-A64F-A760-E5B65AB16B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77"/>
    </mc:Choice>
    <mc:Fallback xmlns="">
      <p:transition spd="slow" advTm="43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Quellen</a:t>
            </a:r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1"/>
          </p:nvPr>
        </p:nvSpPr>
        <p:spPr>
          <a:xfrm>
            <a:off x="226200" y="11382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https://link.springer.com/chapter/10.1007/978-3-531-93021-3_12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6"/>
              </a:rPr>
              <a:t>https://de.wikipedia.org/wiki/Volkshochschule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7"/>
              </a:rPr>
              <a:t>https://www.die-bonn.de/doks/griese0301.pdf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8"/>
              </a:rPr>
              <a:t>https://www.volkshochschule.de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01" name="Google Shape;101;p19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8F54CDF-2270-BF43-BF14-9C8A23264C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0"/>
    </mc:Choice>
    <mc:Fallback xmlns="">
      <p:transition spd="slow" advTm="10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249</Words>
  <Application>Microsoft Macintosh PowerPoint</Application>
  <PresentationFormat>Bildschirmpräsentation (16:9)</PresentationFormat>
  <Paragraphs>31</Paragraphs>
  <Slides>7</Slides>
  <Notes>7</Notes>
  <HiddenSlides>0</HiddenSlides>
  <MMClips>7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0" baseType="lpstr">
      <vt:lpstr>Arial</vt:lpstr>
      <vt:lpstr>Times New Roman</vt:lpstr>
      <vt:lpstr>Simple Light</vt:lpstr>
      <vt:lpstr>Weiterbildung &amp; Außerschulische Bildung</vt:lpstr>
      <vt:lpstr>Was bedeuted Weiterbildung?</vt:lpstr>
      <vt:lpstr>Betrieblicher Weiterbildung</vt:lpstr>
      <vt:lpstr>Persönliche Weiterbildung</vt:lpstr>
      <vt:lpstr>Was bedeutet Außerschulische Bildung?</vt:lpstr>
      <vt:lpstr>Volkshochschule</vt:lpstr>
      <vt:lpstr>Quellen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Weiterbildung &amp; Außerschulische Bildung</dc:title>
  <cp:lastModifiedBy>Jutta Baum</cp:lastModifiedBy>
  <cp:revision>3</cp:revision>
  <dcterms:modified xsi:type="dcterms:W3CDTF">2020-06-28T19:05:41Z</dcterms:modified>
</cp:coreProperties>
</file>